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2" r:id="rId3"/>
  </p:sldMasterIdLst>
  <p:notesMasterIdLst>
    <p:notesMasterId r:id="rId55"/>
  </p:notesMasterIdLst>
  <p:sldIdLst>
    <p:sldId id="256" r:id="rId4"/>
    <p:sldId id="2570" r:id="rId5"/>
    <p:sldId id="2578" r:id="rId6"/>
    <p:sldId id="2646" r:id="rId7"/>
    <p:sldId id="2499" r:id="rId8"/>
    <p:sldId id="2504" r:id="rId9"/>
    <p:sldId id="2501" r:id="rId10"/>
    <p:sldId id="2647" r:id="rId11"/>
    <p:sldId id="2502" r:id="rId12"/>
    <p:sldId id="2648" r:id="rId13"/>
    <p:sldId id="2500" r:id="rId14"/>
    <p:sldId id="2649" r:id="rId15"/>
    <p:sldId id="2506" r:id="rId16"/>
    <p:sldId id="2507" r:id="rId17"/>
    <p:sldId id="2508" r:id="rId18"/>
    <p:sldId id="2511" r:id="rId19"/>
    <p:sldId id="2512" r:id="rId20"/>
    <p:sldId id="2517" r:id="rId21"/>
    <p:sldId id="2518" r:id="rId22"/>
    <p:sldId id="2519" r:id="rId23"/>
    <p:sldId id="2520" r:id="rId24"/>
    <p:sldId id="2521" r:id="rId25"/>
    <p:sldId id="2525" r:id="rId26"/>
    <p:sldId id="2522" r:id="rId27"/>
    <p:sldId id="2527" r:id="rId28"/>
    <p:sldId id="2528" r:id="rId29"/>
    <p:sldId id="2529" r:id="rId30"/>
    <p:sldId id="2569" r:id="rId31"/>
    <p:sldId id="2492" r:id="rId32"/>
    <p:sldId id="2661" r:id="rId33"/>
    <p:sldId id="2660" r:id="rId34"/>
    <p:sldId id="2493" r:id="rId35"/>
    <p:sldId id="2494" r:id="rId36"/>
    <p:sldId id="2495" r:id="rId37"/>
    <p:sldId id="2496" r:id="rId38"/>
    <p:sldId id="2497" r:id="rId39"/>
    <p:sldId id="2498" r:id="rId40"/>
    <p:sldId id="2651" r:id="rId41"/>
    <p:sldId id="2659" r:id="rId42"/>
    <p:sldId id="2652" r:id="rId43"/>
    <p:sldId id="2503" r:id="rId44"/>
    <p:sldId id="2653" r:id="rId45"/>
    <p:sldId id="2531" r:id="rId46"/>
    <p:sldId id="2654" r:id="rId47"/>
    <p:sldId id="2655" r:id="rId48"/>
    <p:sldId id="2656" r:id="rId49"/>
    <p:sldId id="2523" r:id="rId50"/>
    <p:sldId id="2657" r:id="rId51"/>
    <p:sldId id="2658" r:id="rId52"/>
    <p:sldId id="2608" r:id="rId53"/>
    <p:sldId id="301" r:id="rId5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6"/>
    </p:embeddedFont>
    <p:embeddedFont>
      <p:font typeface="Lato" panose="020F0502020204030203" pitchFamily="34" charset="0"/>
      <p:regular r:id="rId57"/>
      <p:bold r:id="rId58"/>
      <p:italic r:id="rId59"/>
      <p:boldItalic r:id="rId60"/>
    </p:embeddedFont>
    <p:embeddedFont>
      <p:font typeface="Raleway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8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05E196-6719-435A-AC49-EC5E3B02762C}">
  <a:tblStyle styleId="{4005E196-6719-435A-AC49-EC5E3B0276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336" y="138"/>
      </p:cViewPr>
      <p:guideLst>
        <p:guide orient="horz" pos="318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02738f8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02738f8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27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439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982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67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564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94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233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369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74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8280c31c49_1_1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8280c31c49_1_1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977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101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192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87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732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168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575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518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296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80c31c4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80c31c4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97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613f79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613f79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004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417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613f79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613f79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879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613f79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613f79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599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4613f795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4613f795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737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4613f795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4613f795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884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4613f795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4613f795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213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4613f79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4613f79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287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4613f795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4613f795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249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4613f79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4613f79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888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4613f79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4613f79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85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80c31c4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80c31c4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06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920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4613f79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4613f79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295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4613f79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4613f79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2508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4613f79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4613f79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651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940be19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940be19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8189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940be19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940be19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069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940be19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940be19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8886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940be19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940be19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2146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940be19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940be19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320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940be19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940be19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1534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80c31c4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80c31c4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31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0449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80c31c49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80c31c49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179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8280c31c49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8280c31c49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022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851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70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280c31c49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280c31c49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93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2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83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3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3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39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40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4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4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4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214;p4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4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4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4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4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4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2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4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" name="Google Shape;231;p44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4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46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46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4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4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47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4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252;p48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48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48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기본슬라이드">
  <p:cSld name="1_기본슬라이드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/>
          <p:nvPr/>
        </p:nvSpPr>
        <p:spPr>
          <a:xfrm>
            <a:off x="8547188" y="4843889"/>
            <a:ext cx="34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425" tIns="39200" rIns="78425" bIns="392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0"/>
          <p:cNvSpPr/>
          <p:nvPr/>
        </p:nvSpPr>
        <p:spPr>
          <a:xfrm>
            <a:off x="252046" y="393038"/>
            <a:ext cx="8640000" cy="27000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txBody>
          <a:bodyPr spcFirstLastPara="1" wrap="square" lIns="77875" tIns="38925" rIns="77875" bIns="38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0"/>
          <p:cNvSpPr txBox="1"/>
          <p:nvPr/>
        </p:nvSpPr>
        <p:spPr>
          <a:xfrm>
            <a:off x="259373" y="167198"/>
            <a:ext cx="41808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0"/>
          <p:cNvSpPr txBox="1">
            <a:spLocks noGrp="1"/>
          </p:cNvSpPr>
          <p:nvPr>
            <p:ph type="body" idx="1"/>
          </p:nvPr>
        </p:nvSpPr>
        <p:spPr>
          <a:xfrm>
            <a:off x="241495" y="411956"/>
            <a:ext cx="86400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7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50"/>
          <p:cNvSpPr txBox="1">
            <a:spLocks noGrp="1"/>
          </p:cNvSpPr>
          <p:nvPr>
            <p:ph type="body" idx="2"/>
          </p:nvPr>
        </p:nvSpPr>
        <p:spPr>
          <a:xfrm>
            <a:off x="242552" y="169557"/>
            <a:ext cx="43188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47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50"/>
          <p:cNvSpPr txBox="1">
            <a:spLocks noGrp="1"/>
          </p:cNvSpPr>
          <p:nvPr>
            <p:ph type="body" idx="3"/>
          </p:nvPr>
        </p:nvSpPr>
        <p:spPr>
          <a:xfrm>
            <a:off x="252046" y="4786313"/>
            <a:ext cx="664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arenR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47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50"/>
          <p:cNvSpPr/>
          <p:nvPr/>
        </p:nvSpPr>
        <p:spPr>
          <a:xfrm>
            <a:off x="3" y="276453"/>
            <a:ext cx="87900" cy="261000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기본슬라이드 1">
  <p:cSld name="2_기본슬라이드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/>
          <p:nvPr/>
        </p:nvSpPr>
        <p:spPr>
          <a:xfrm>
            <a:off x="8547188" y="4843889"/>
            <a:ext cx="344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425" tIns="39200" rIns="78425" bIns="392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1"/>
          <p:cNvSpPr/>
          <p:nvPr/>
        </p:nvSpPr>
        <p:spPr>
          <a:xfrm>
            <a:off x="252046" y="393038"/>
            <a:ext cx="8640000" cy="27000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txBody>
          <a:bodyPr spcFirstLastPara="1" wrap="square" lIns="77875" tIns="38925" rIns="77875" bIns="38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1"/>
          <p:cNvSpPr txBox="1"/>
          <p:nvPr/>
        </p:nvSpPr>
        <p:spPr>
          <a:xfrm>
            <a:off x="259373" y="167198"/>
            <a:ext cx="41808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1"/>
          <p:cNvSpPr txBox="1">
            <a:spLocks noGrp="1"/>
          </p:cNvSpPr>
          <p:nvPr>
            <p:ph type="body" idx="1"/>
          </p:nvPr>
        </p:nvSpPr>
        <p:spPr>
          <a:xfrm>
            <a:off x="241495" y="430004"/>
            <a:ext cx="86400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7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51"/>
          <p:cNvSpPr txBox="1">
            <a:spLocks noGrp="1"/>
          </p:cNvSpPr>
          <p:nvPr>
            <p:ph type="body" idx="2"/>
          </p:nvPr>
        </p:nvSpPr>
        <p:spPr>
          <a:xfrm>
            <a:off x="242552" y="124437"/>
            <a:ext cx="43188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875" tIns="38925" rIns="77875" bIns="389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47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34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51"/>
          <p:cNvSpPr/>
          <p:nvPr/>
        </p:nvSpPr>
        <p:spPr>
          <a:xfrm>
            <a:off x="3" y="276453"/>
            <a:ext cx="87900" cy="261000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71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9" r:id="rId7"/>
    <p:sldLayoutId id="2147483690" r:id="rId8"/>
    <p:sldLayoutId id="2147483691" r:id="rId9"/>
    <p:sldLayoutId id="2147483693" r:id="rId10"/>
    <p:sldLayoutId id="214748369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value-at-risk.ne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value-at-risk.ne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value-at-risk.net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1.png"/><Relationship Id="rId4" Type="http://schemas.openxmlformats.org/officeDocument/2006/relationships/image" Target="../media/image2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Mathematics for AI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Laplace Expansion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410354"/>
            <a:ext cx="6448425" cy="1381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52596" b="69464"/>
          <a:stretch/>
        </p:blipFill>
        <p:spPr>
          <a:xfrm>
            <a:off x="849788" y="3551640"/>
            <a:ext cx="2057401" cy="985919"/>
          </a:xfrm>
          <a:prstGeom prst="rect">
            <a:avLst/>
          </a:prstGeom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55832" t="38464" r="6877" b="26984"/>
          <a:stretch/>
        </p:blipFill>
        <p:spPr>
          <a:xfrm>
            <a:off x="6660610" y="3486815"/>
            <a:ext cx="1618488" cy="1115568"/>
          </a:xfrm>
          <a:prstGeom prst="rect">
            <a:avLst/>
          </a:prstGeom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2826" t="74023"/>
          <a:stretch/>
        </p:blipFill>
        <p:spPr>
          <a:xfrm>
            <a:off x="4111179" y="3625228"/>
            <a:ext cx="2047429" cy="838743"/>
          </a:xfrm>
          <a:prstGeom prst="rect">
            <a:avLst/>
          </a:prstGeom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685800" y="3412443"/>
            <a:ext cx="7772400" cy="129934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2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Example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8" y="1020448"/>
            <a:ext cx="6126480" cy="28465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09" y="2888612"/>
            <a:ext cx="1702628" cy="8238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787" y="3200400"/>
            <a:ext cx="1680843" cy="2481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88" y="3998355"/>
            <a:ext cx="7754303" cy="7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4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Properties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Mathematics for Machine Learning, by Marc Peter </a:t>
            </a: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Deisenroth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A. Aldo Faisal, Cheng Soon Ong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D2B943-CDB5-896E-54A3-B95D5807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68" y="963570"/>
            <a:ext cx="6523464" cy="380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0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Row Operation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2669"/>
            <a:ext cx="8229600" cy="20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Row Operation Example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29" y="1099150"/>
            <a:ext cx="6114479" cy="11762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92" y="2423553"/>
            <a:ext cx="5137300" cy="11621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692" y="2423553"/>
            <a:ext cx="2019872" cy="11344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71" y="3615506"/>
            <a:ext cx="5930837" cy="11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1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Row Operation Example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8328" y="998566"/>
            <a:ext cx="8577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F46524"/>
              </a:buClr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ea typeface="+mn-ea"/>
                <a:cs typeface="+mn-cs"/>
              </a:rPr>
              <a:t>Suppose a square matrix A has been reduced to an echelon form U by row replacements and row interchanges. If there are r interchanges, then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1952073"/>
            <a:ext cx="2019300" cy="419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82" y="2818604"/>
            <a:ext cx="5223510" cy="12436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5" y="2025987"/>
            <a:ext cx="2371725" cy="28289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82" y="4210009"/>
            <a:ext cx="5912167" cy="5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62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Example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56" y="970252"/>
            <a:ext cx="6864287" cy="40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74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Properties of Determinant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21" y="1528827"/>
            <a:ext cx="8304158" cy="6022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16" y="2642863"/>
            <a:ext cx="8346568" cy="8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32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Determinants as Area or Volume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" y="1099150"/>
            <a:ext cx="8138162" cy="1005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72" y="3637747"/>
            <a:ext cx="3629025" cy="704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986" y="2492307"/>
            <a:ext cx="1905270" cy="2046750"/>
          </a:xfrm>
          <a:prstGeom prst="rect">
            <a:avLst/>
          </a:prstGeom>
        </p:spPr>
      </p:pic>
      <p:sp>
        <p:nvSpPr>
          <p:cNvPr id="10" name="Google Shape;1003;p107"/>
          <p:cNvSpPr txBox="1">
            <a:spLocks/>
          </p:cNvSpPr>
          <p:nvPr/>
        </p:nvSpPr>
        <p:spPr>
          <a:xfrm>
            <a:off x="1275072" y="2630436"/>
            <a:ext cx="2304289" cy="4775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Diagonal matrix case</a:t>
            </a:r>
            <a:endParaRPr lang="en-US" sz="1600" baseline="30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404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Determinants as Area or Volume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sp>
        <p:nvSpPr>
          <p:cNvPr id="8" name="Google Shape;1003;p107"/>
          <p:cNvSpPr txBox="1">
            <a:spLocks/>
          </p:cNvSpPr>
          <p:nvPr/>
        </p:nvSpPr>
        <p:spPr>
          <a:xfrm>
            <a:off x="360672" y="1450860"/>
            <a:ext cx="4878840" cy="4775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Area remain same over the row operations</a:t>
            </a:r>
            <a:endParaRPr lang="en-US" sz="1600" baseline="30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86" y="2083899"/>
            <a:ext cx="6889828" cy="9757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416" y="3178976"/>
            <a:ext cx="4773168" cy="157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3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9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Course Schedule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825" name="Google Shape;825;p89"/>
          <p:cNvGraphicFramePr/>
          <p:nvPr>
            <p:extLst>
              <p:ext uri="{D42A27DB-BD31-4B8C-83A1-F6EECF244321}">
                <p14:modId xmlns:p14="http://schemas.microsoft.com/office/powerpoint/2010/main" val="1272513222"/>
              </p:ext>
            </p:extLst>
          </p:nvPr>
        </p:nvGraphicFramePr>
        <p:xfrm>
          <a:off x="323100" y="2406384"/>
          <a:ext cx="8275200" cy="453625"/>
        </p:xfrm>
        <a:graphic>
          <a:graphicData uri="http://schemas.openxmlformats.org/drawingml/2006/table">
            <a:tbl>
              <a:tblPr>
                <a:noFill/>
                <a:tableStyleId>{4005E196-6719-435A-AC49-EC5E3B02762C}</a:tableStyleId>
              </a:tblPr>
              <a:tblGrid>
                <a:gridCol w="23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6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4A86E8"/>
                          </a:solidFill>
                        </a:rPr>
                        <a:t>“</a:t>
                      </a:r>
                      <a:r>
                        <a:rPr lang="en-US" altLang="ko-KR" sz="1600" dirty="0">
                          <a:solidFill>
                            <a:srgbClr val="4A86E8"/>
                          </a:solidFill>
                        </a:rPr>
                        <a:t>Mathematics for Machine Learning“ Marc Peter Deisenroth</a:t>
                      </a:r>
                      <a:endParaRPr sz="1600" dirty="0">
                        <a:solidFill>
                          <a:srgbClr val="4A86E8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26" name="Google Shape;826;p89"/>
          <p:cNvCxnSpPr/>
          <p:nvPr/>
        </p:nvCxnSpPr>
        <p:spPr>
          <a:xfrm rot="10800000">
            <a:off x="417575" y="1273904"/>
            <a:ext cx="0" cy="954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27" name="Google Shape;827;p89"/>
          <p:cNvSpPr txBox="1">
            <a:spLocks noGrp="1"/>
          </p:cNvSpPr>
          <p:nvPr>
            <p:ph type="title"/>
          </p:nvPr>
        </p:nvSpPr>
        <p:spPr>
          <a:xfrm>
            <a:off x="478050" y="1069579"/>
            <a:ext cx="1902296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.1</a:t>
            </a:r>
            <a:endParaRPr sz="1400" b="1" dirty="0">
              <a:solidFill>
                <a:srgbClr val="000000"/>
              </a:solidFill>
            </a:endParaRPr>
          </a:p>
        </p:txBody>
      </p:sp>
      <p:cxnSp>
        <p:nvCxnSpPr>
          <p:cNvPr id="829" name="Google Shape;829;p89"/>
          <p:cNvCxnSpPr/>
          <p:nvPr/>
        </p:nvCxnSpPr>
        <p:spPr>
          <a:xfrm>
            <a:off x="417575" y="3032709"/>
            <a:ext cx="0" cy="8280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30" name="Google Shape;830;p89"/>
          <p:cNvCxnSpPr/>
          <p:nvPr/>
        </p:nvCxnSpPr>
        <p:spPr>
          <a:xfrm rot="10800000">
            <a:off x="2425950" y="1277708"/>
            <a:ext cx="0" cy="954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31" name="Google Shape;831;p89"/>
          <p:cNvCxnSpPr/>
          <p:nvPr/>
        </p:nvCxnSpPr>
        <p:spPr>
          <a:xfrm rot="10800000">
            <a:off x="4660775" y="1277677"/>
            <a:ext cx="0" cy="954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2" name="Google Shape;832;p89"/>
          <p:cNvSpPr txBox="1">
            <a:spLocks noGrp="1"/>
          </p:cNvSpPr>
          <p:nvPr>
            <p:ph type="title"/>
          </p:nvPr>
        </p:nvSpPr>
        <p:spPr>
          <a:xfrm>
            <a:off x="4681700" y="1069579"/>
            <a:ext cx="22365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.4 ~ 5</a:t>
            </a:r>
            <a:endParaRPr sz="1400" b="1" dirty="0">
              <a:solidFill>
                <a:srgbClr val="000000"/>
              </a:solidFill>
            </a:endParaRPr>
          </a:p>
        </p:txBody>
      </p:sp>
      <p:sp>
        <p:nvSpPr>
          <p:cNvPr id="833" name="Google Shape;833;p89"/>
          <p:cNvSpPr txBox="1">
            <a:spLocks noGrp="1"/>
          </p:cNvSpPr>
          <p:nvPr>
            <p:ph type="title"/>
          </p:nvPr>
        </p:nvSpPr>
        <p:spPr>
          <a:xfrm>
            <a:off x="2485950" y="1069579"/>
            <a:ext cx="1902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.2 ~ 3</a:t>
            </a:r>
            <a:endParaRPr sz="1400" b="1" dirty="0">
              <a:solidFill>
                <a:srgbClr val="000000"/>
              </a:solidFill>
            </a:endParaRPr>
          </a:p>
        </p:txBody>
      </p:sp>
      <p:cxnSp>
        <p:nvCxnSpPr>
          <p:cNvPr id="834" name="Google Shape;834;p89"/>
          <p:cNvCxnSpPr/>
          <p:nvPr/>
        </p:nvCxnSpPr>
        <p:spPr>
          <a:xfrm>
            <a:off x="4678175" y="3042234"/>
            <a:ext cx="0" cy="8280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5" name="Google Shape;835;p89"/>
          <p:cNvSpPr/>
          <p:nvPr/>
        </p:nvSpPr>
        <p:spPr>
          <a:xfrm>
            <a:off x="323100" y="4420013"/>
            <a:ext cx="8328000" cy="588152"/>
          </a:xfrm>
          <a:prstGeom prst="wedgeRoundRectCallout">
            <a:avLst>
              <a:gd name="adj1" fmla="val 25973"/>
              <a:gd name="adj2" fmla="val -48097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Class: Mon. 9am</a:t>
            </a:r>
            <a:r>
              <a:rPr kumimoji="0" lang="en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 ~ 12pm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Raleway"/>
              <a:cs typeface="Raleway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Office Hour: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Mon</a:t>
            </a: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afternoon</a:t>
            </a: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 @231, W19,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or over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kakaotalk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/>
                <a:cs typeface="Raleway"/>
                <a:sym typeface="Raleway"/>
              </a:rPr>
              <a:t> (010-6799-6636)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Raleway"/>
              <a:cs typeface="Raleway"/>
              <a:sym typeface="Raleway"/>
            </a:endParaRPr>
          </a:p>
        </p:txBody>
      </p:sp>
      <p:sp>
        <p:nvSpPr>
          <p:cNvPr id="836" name="Google Shape;836;p89"/>
          <p:cNvSpPr txBox="1">
            <a:spLocks noGrp="1"/>
          </p:cNvSpPr>
          <p:nvPr>
            <p:ph type="title"/>
          </p:nvPr>
        </p:nvSpPr>
        <p:spPr>
          <a:xfrm>
            <a:off x="478050" y="2994659"/>
            <a:ext cx="29379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.8 - 9</a:t>
            </a:r>
            <a:endParaRPr sz="1400" b="1" dirty="0">
              <a:solidFill>
                <a:srgbClr val="000000"/>
              </a:solidFill>
            </a:endParaRPr>
          </a:p>
        </p:txBody>
      </p:sp>
      <p:cxnSp>
        <p:nvCxnSpPr>
          <p:cNvPr id="837" name="Google Shape;837;p89"/>
          <p:cNvCxnSpPr/>
          <p:nvPr/>
        </p:nvCxnSpPr>
        <p:spPr>
          <a:xfrm>
            <a:off x="2441200" y="3034003"/>
            <a:ext cx="0" cy="8280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38" name="Google Shape;838;p89"/>
          <p:cNvSpPr txBox="1">
            <a:spLocks noGrp="1"/>
          </p:cNvSpPr>
          <p:nvPr>
            <p:ph type="title"/>
          </p:nvPr>
        </p:nvSpPr>
        <p:spPr>
          <a:xfrm>
            <a:off x="2485950" y="2994659"/>
            <a:ext cx="2129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.10 ~ 11</a:t>
            </a:r>
            <a:endParaRPr sz="1400" b="1" dirty="0">
              <a:solidFill>
                <a:srgbClr val="000000"/>
              </a:solidFill>
            </a:endParaRPr>
          </a:p>
        </p:txBody>
      </p:sp>
      <p:cxnSp>
        <p:nvCxnSpPr>
          <p:cNvPr id="839" name="Google Shape;839;p89"/>
          <p:cNvCxnSpPr/>
          <p:nvPr/>
        </p:nvCxnSpPr>
        <p:spPr>
          <a:xfrm rot="10800000">
            <a:off x="6937900" y="1312995"/>
            <a:ext cx="0" cy="9546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40" name="Google Shape;840;p89"/>
          <p:cNvSpPr txBox="1">
            <a:spLocks noGrp="1"/>
          </p:cNvSpPr>
          <p:nvPr>
            <p:ph type="title"/>
          </p:nvPr>
        </p:nvSpPr>
        <p:spPr>
          <a:xfrm>
            <a:off x="6998376" y="1069579"/>
            <a:ext cx="1902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 6 ~ 7</a:t>
            </a:r>
            <a:endParaRPr sz="1400" b="1" dirty="0">
              <a:solidFill>
                <a:srgbClr val="000000"/>
              </a:solidFill>
            </a:endParaRPr>
          </a:p>
        </p:txBody>
      </p:sp>
      <p:sp>
        <p:nvSpPr>
          <p:cNvPr id="841" name="Google Shape;841;p89"/>
          <p:cNvSpPr txBox="1">
            <a:spLocks noGrp="1"/>
          </p:cNvSpPr>
          <p:nvPr>
            <p:ph type="title"/>
          </p:nvPr>
        </p:nvSpPr>
        <p:spPr>
          <a:xfrm>
            <a:off x="6998375" y="2994659"/>
            <a:ext cx="2129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</a:rPr>
              <a:t>Week</a:t>
            </a:r>
            <a:r>
              <a:rPr lang="en" sz="1400" dirty="0">
                <a:solidFill>
                  <a:srgbClr val="000000"/>
                </a:solidFill>
              </a:rPr>
              <a:t>.14 ~ 15</a:t>
            </a:r>
            <a:endParaRPr sz="1400" b="1" dirty="0">
              <a:solidFill>
                <a:srgbClr val="000000"/>
              </a:solidFill>
            </a:endParaRPr>
          </a:p>
        </p:txBody>
      </p:sp>
      <p:cxnSp>
        <p:nvCxnSpPr>
          <p:cNvPr id="842" name="Google Shape;842;p89"/>
          <p:cNvCxnSpPr/>
          <p:nvPr/>
        </p:nvCxnSpPr>
        <p:spPr>
          <a:xfrm>
            <a:off x="6963600" y="3032709"/>
            <a:ext cx="0" cy="8280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43" name="Google Shape;843;p89"/>
          <p:cNvSpPr txBox="1">
            <a:spLocks noGrp="1"/>
          </p:cNvSpPr>
          <p:nvPr>
            <p:ph type="body" idx="4294967295"/>
          </p:nvPr>
        </p:nvSpPr>
        <p:spPr>
          <a:xfrm>
            <a:off x="2485949" y="1395004"/>
            <a:ext cx="2243525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bg2"/>
                </a:solidFill>
              </a:rPr>
              <a:t>When Models Meet Data</a:t>
            </a:r>
          </a:p>
          <a:p>
            <a:pPr marL="57150" lvl="0" indent="-133350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0000"/>
                </a:solidFill>
              </a:rPr>
              <a:t>Linear Algebra</a:t>
            </a:r>
          </a:p>
        </p:txBody>
      </p:sp>
      <p:sp>
        <p:nvSpPr>
          <p:cNvPr id="845" name="Google Shape;845;p89"/>
          <p:cNvSpPr txBox="1">
            <a:spLocks noGrp="1"/>
          </p:cNvSpPr>
          <p:nvPr>
            <p:ph type="body" idx="4294967295"/>
          </p:nvPr>
        </p:nvSpPr>
        <p:spPr>
          <a:xfrm>
            <a:off x="6998376" y="1395004"/>
            <a:ext cx="1982476" cy="73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>
                <a:solidFill>
                  <a:srgbClr val="FF0000"/>
                </a:solidFill>
              </a:rPr>
              <a:t>Matrix Decomposition</a:t>
            </a:r>
          </a:p>
          <a:p>
            <a:pPr marL="57150" lvl="0" indent="-133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US" sz="1200" dirty="0">
                <a:solidFill>
                  <a:schemeClr val="bg2"/>
                </a:solidFill>
              </a:rPr>
              <a:t>Mid-term examination</a:t>
            </a:r>
          </a:p>
        </p:txBody>
      </p:sp>
      <p:sp>
        <p:nvSpPr>
          <p:cNvPr id="846" name="Google Shape;846;p89"/>
          <p:cNvSpPr txBox="1">
            <a:spLocks noGrp="1"/>
          </p:cNvSpPr>
          <p:nvPr>
            <p:ph type="body" idx="4294967295"/>
          </p:nvPr>
        </p:nvSpPr>
        <p:spPr>
          <a:xfrm>
            <a:off x="478049" y="3281772"/>
            <a:ext cx="2322252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>
                <a:solidFill>
                  <a:schemeClr val="bg2"/>
                </a:solidFill>
              </a:rPr>
              <a:t>Vector Calculus</a:t>
            </a:r>
          </a:p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>
                <a:solidFill>
                  <a:schemeClr val="bg2"/>
                </a:solidFill>
              </a:rPr>
              <a:t>Probability and Distribution</a:t>
            </a:r>
          </a:p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>
                <a:solidFill>
                  <a:schemeClr val="bg2"/>
                </a:solidFill>
              </a:rPr>
              <a:t>Continuous Optimization</a:t>
            </a:r>
          </a:p>
        </p:txBody>
      </p:sp>
      <p:sp>
        <p:nvSpPr>
          <p:cNvPr id="847" name="Google Shape;847;p89"/>
          <p:cNvSpPr txBox="1">
            <a:spLocks noGrp="1"/>
          </p:cNvSpPr>
          <p:nvPr>
            <p:ph type="body" idx="4294967295"/>
          </p:nvPr>
        </p:nvSpPr>
        <p:spPr>
          <a:xfrm>
            <a:off x="2485949" y="3281772"/>
            <a:ext cx="2157452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Clr>
                <a:srgbClr val="000000"/>
              </a:buClr>
              <a:buSzPts val="1200"/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Linear regression</a:t>
            </a:r>
          </a:p>
          <a:p>
            <a:pPr marL="57150" lvl="0" indent="-133350">
              <a:lnSpc>
                <a:spcPct val="150000"/>
              </a:lnSpc>
              <a:buClr>
                <a:srgbClr val="000000"/>
              </a:buClr>
              <a:buSzPts val="1200"/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Dimensionality Reduction with PCA</a:t>
            </a:r>
          </a:p>
        </p:txBody>
      </p:sp>
      <p:sp>
        <p:nvSpPr>
          <p:cNvPr id="848" name="Google Shape;848;p89"/>
          <p:cNvSpPr txBox="1">
            <a:spLocks noGrp="1"/>
          </p:cNvSpPr>
          <p:nvPr>
            <p:ph type="body" idx="4294967295"/>
          </p:nvPr>
        </p:nvSpPr>
        <p:spPr>
          <a:xfrm>
            <a:off x="6998375" y="3281772"/>
            <a:ext cx="2129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SzPts val="1200"/>
            </a:pPr>
            <a:r>
              <a:rPr lang="en-US" sz="1200" dirty="0">
                <a:solidFill>
                  <a:srgbClr val="FF0000"/>
                </a:solidFill>
              </a:rPr>
              <a:t>Project Presentation</a:t>
            </a:r>
          </a:p>
          <a:p>
            <a:pPr marL="57150" lvl="0" indent="-133350">
              <a:lnSpc>
                <a:spcPct val="150000"/>
              </a:lnSpc>
              <a:buSzPts val="1200"/>
            </a:pPr>
            <a:r>
              <a:rPr lang="en-US" sz="1200" dirty="0">
                <a:solidFill>
                  <a:srgbClr val="FF0000"/>
                </a:solidFill>
              </a:rPr>
              <a:t>Final examination</a:t>
            </a:r>
          </a:p>
        </p:txBody>
      </p:sp>
      <p:sp>
        <p:nvSpPr>
          <p:cNvPr id="850" name="Google Shape;850;p89"/>
          <p:cNvSpPr txBox="1">
            <a:spLocks noGrp="1"/>
          </p:cNvSpPr>
          <p:nvPr>
            <p:ph type="title"/>
          </p:nvPr>
        </p:nvSpPr>
        <p:spPr>
          <a:xfrm>
            <a:off x="4729475" y="3023322"/>
            <a:ext cx="1902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w</a:t>
            </a:r>
            <a:r>
              <a:rPr lang="en-US" sz="1400" dirty="0">
                <a:solidFill>
                  <a:srgbClr val="000000"/>
                </a:solidFill>
              </a:rPr>
              <a:t>eek</a:t>
            </a:r>
            <a:r>
              <a:rPr lang="en" sz="1400" dirty="0">
                <a:solidFill>
                  <a:srgbClr val="000000"/>
                </a:solidFill>
              </a:rPr>
              <a:t>.12 ~ 13</a:t>
            </a:r>
            <a:endParaRPr sz="1400" b="1" dirty="0">
              <a:solidFill>
                <a:srgbClr val="000000"/>
              </a:solidFill>
            </a:endParaRPr>
          </a:p>
        </p:txBody>
      </p:sp>
      <p:sp>
        <p:nvSpPr>
          <p:cNvPr id="851" name="Google Shape;851;p89"/>
          <p:cNvSpPr txBox="1">
            <a:spLocks noGrp="1"/>
          </p:cNvSpPr>
          <p:nvPr>
            <p:ph type="body" idx="4294967295"/>
          </p:nvPr>
        </p:nvSpPr>
        <p:spPr>
          <a:xfrm>
            <a:off x="4729474" y="3310434"/>
            <a:ext cx="2443836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33350">
              <a:lnSpc>
                <a:spcPct val="150000"/>
              </a:lnSpc>
              <a:buClr>
                <a:srgbClr val="000000"/>
              </a:buClr>
              <a:buSzPts val="1200"/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Density Estimation with GMM</a:t>
            </a:r>
          </a:p>
          <a:p>
            <a:pPr marL="57150" indent="-133350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en-US" altLang="ko-KR" sz="1200" dirty="0">
                <a:solidFill>
                  <a:schemeClr val="bg2"/>
                </a:solidFill>
              </a:rPr>
              <a:t>Classification with SVM</a:t>
            </a:r>
          </a:p>
        </p:txBody>
      </p:sp>
      <p:sp>
        <p:nvSpPr>
          <p:cNvPr id="29" name="Google Shape;843;p89"/>
          <p:cNvSpPr txBox="1">
            <a:spLocks/>
          </p:cNvSpPr>
          <p:nvPr/>
        </p:nvSpPr>
        <p:spPr>
          <a:xfrm>
            <a:off x="523648" y="1399850"/>
            <a:ext cx="1872175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57150" marR="0" lvl="0" indent="-133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Lato"/>
                <a:sym typeface="Lato"/>
              </a:rPr>
              <a:t>Course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sym typeface="Lato"/>
              </a:rPr>
              <a:t>introduction</a:t>
            </a:r>
            <a:endParaRPr lang="en-US" sz="1200" dirty="0">
              <a:solidFill>
                <a:schemeClr val="bg2"/>
              </a:solidFill>
            </a:endParaRPr>
          </a:p>
          <a:p>
            <a:pPr marL="57150" marR="0" lvl="0" indent="-133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  <a:tabLst/>
              <a:defRPr/>
            </a:pPr>
            <a:r>
              <a:rPr lang="en-US" sz="1200" dirty="0">
                <a:solidFill>
                  <a:schemeClr val="bg2"/>
                </a:solidFill>
              </a:rPr>
              <a:t>Vector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sym typeface="Lato"/>
            </a:endParaRPr>
          </a:p>
        </p:txBody>
      </p:sp>
      <p:sp>
        <p:nvSpPr>
          <p:cNvPr id="30" name="Google Shape;844;p89"/>
          <p:cNvSpPr txBox="1">
            <a:spLocks/>
          </p:cNvSpPr>
          <p:nvPr/>
        </p:nvSpPr>
        <p:spPr>
          <a:xfrm>
            <a:off x="4681700" y="1395004"/>
            <a:ext cx="2176023" cy="57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>
                <a:solidFill>
                  <a:schemeClr val="bg2"/>
                </a:solidFill>
              </a:rPr>
              <a:t>Linear Algebra </a:t>
            </a:r>
          </a:p>
          <a:p>
            <a:pPr marL="0" lvl="0" indent="0">
              <a:lnSpc>
                <a:spcPct val="150000"/>
              </a:lnSpc>
              <a:buSzPts val="1200"/>
              <a:buNone/>
            </a:pPr>
            <a:r>
              <a:rPr lang="en-US" altLang="ko-KR" sz="1200" dirty="0">
                <a:solidFill>
                  <a:schemeClr val="bg2"/>
                </a:solidFill>
              </a:rPr>
              <a:t>   (vector space, rank)</a:t>
            </a:r>
          </a:p>
          <a:p>
            <a:pPr marL="57150" lvl="0" indent="-133350">
              <a:lnSpc>
                <a:spcPct val="150000"/>
              </a:lnSpc>
              <a:buSzPts val="1200"/>
            </a:pPr>
            <a:r>
              <a:rPr lang="en-US" altLang="ko-KR" sz="1200" dirty="0"/>
              <a:t>Analytic Geometry</a:t>
            </a:r>
          </a:p>
        </p:txBody>
      </p:sp>
    </p:spTree>
    <p:extLst>
      <p:ext uri="{BB962C8B-B14F-4D97-AF65-F5344CB8AC3E}">
        <p14:creationId xmlns:p14="http://schemas.microsoft.com/office/powerpoint/2010/main" val="2650954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Determinants as Area or Volume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1" y="1965959"/>
            <a:ext cx="2116648" cy="2675763"/>
          </a:xfrm>
          <a:prstGeom prst="rect">
            <a:avLst/>
          </a:prstGeom>
        </p:spPr>
      </p:pic>
      <p:sp>
        <p:nvSpPr>
          <p:cNvPr id="9" name="Google Shape;1003;p107"/>
          <p:cNvSpPr txBox="1">
            <a:spLocks/>
          </p:cNvSpPr>
          <p:nvPr/>
        </p:nvSpPr>
        <p:spPr>
          <a:xfrm>
            <a:off x="805720" y="1245086"/>
            <a:ext cx="2304289" cy="4775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Diagonal matrix case</a:t>
            </a:r>
            <a:endParaRPr lang="en-US" sz="1600" baseline="30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65" y="2225448"/>
            <a:ext cx="5161407" cy="2156784"/>
          </a:xfrm>
          <a:prstGeom prst="rect">
            <a:avLst/>
          </a:prstGeom>
        </p:spPr>
      </p:pic>
      <p:sp>
        <p:nvSpPr>
          <p:cNvPr id="10" name="Google Shape;1003;p107"/>
          <p:cNvSpPr txBox="1">
            <a:spLocks/>
          </p:cNvSpPr>
          <p:nvPr/>
        </p:nvSpPr>
        <p:spPr>
          <a:xfrm>
            <a:off x="4219575" y="1245085"/>
            <a:ext cx="4668528" cy="4775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Volume remain same over the row operations</a:t>
            </a:r>
            <a:endParaRPr lang="en-US" sz="1600" baseline="30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239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Determinants as Area or Volume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3" y="1123585"/>
            <a:ext cx="6162770" cy="5417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783" y="1689802"/>
            <a:ext cx="5636434" cy="34536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1" r="41168" b="6194"/>
          <a:stretch/>
        </p:blipFill>
        <p:spPr>
          <a:xfrm>
            <a:off x="6621118" y="2138396"/>
            <a:ext cx="2006525" cy="2352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59388" t="6796"/>
          <a:stretch/>
        </p:blipFill>
        <p:spPr>
          <a:xfrm>
            <a:off x="7292619" y="2495033"/>
            <a:ext cx="1335024" cy="22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5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Determinants as Area or Volume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" y="1513008"/>
            <a:ext cx="8934452" cy="19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86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Determinants as Area or Volume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0" y="1405422"/>
            <a:ext cx="77724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75" y="3193751"/>
            <a:ext cx="7705725" cy="14192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0084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Determinants as Area or Volume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4" y="1227442"/>
            <a:ext cx="5856967" cy="33987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75" y="1227442"/>
            <a:ext cx="2667000" cy="35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3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Cramer’s Rule</a:t>
            </a:r>
            <a:endParaRPr baseline="30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1" y="1275588"/>
            <a:ext cx="8289798" cy="32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7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Cramer’s Rule</a:t>
            </a:r>
            <a:endParaRPr baseline="30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004887"/>
            <a:ext cx="78105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11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Cramer’s Rule</a:t>
            </a:r>
            <a:endParaRPr baseline="30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23" y="1957114"/>
            <a:ext cx="7708952" cy="14121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36" y="3363874"/>
            <a:ext cx="3971925" cy="13811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8328" y="998566"/>
            <a:ext cx="8577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F46524"/>
              </a:buClr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ea typeface="+mn-ea"/>
                <a:cs typeface="+mn-cs"/>
              </a:rPr>
              <a:t>Application of Cramer’s Rule is useful mainly for theoretical calculations, and it is inefficient in real calculation compared to the row operation method.</a:t>
            </a:r>
          </a:p>
        </p:txBody>
      </p:sp>
    </p:spTree>
    <p:extLst>
      <p:ext uri="{BB962C8B-B14F-4D97-AF65-F5344CB8AC3E}">
        <p14:creationId xmlns:p14="http://schemas.microsoft.com/office/powerpoint/2010/main" val="356158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B6EE47-707C-48F6-BC0B-7D08E8BA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Exercise 1 – Determinant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7A50AED-4CBE-425A-AFBB-F7A66C719C29}"/>
                  </a:ext>
                </a:extLst>
              </p:cNvPr>
              <p:cNvSpPr/>
              <p:nvPr/>
            </p:nvSpPr>
            <p:spPr>
              <a:xfrm>
                <a:off x="369600" y="1051175"/>
                <a:ext cx="8404800" cy="383515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46524"/>
                  </a:buClr>
                  <a:buSzTx/>
                  <a:tabLst/>
                  <a:defRPr/>
                </a:pPr>
                <a:r>
                  <a:rPr lang="en-US" sz="18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/>
                  </a:rPr>
                  <a:t>Please calculate the determinant of below matrixes </a:t>
                </a: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46524"/>
                  </a:buClr>
                  <a:buSzTx/>
                  <a:tabLst/>
                  <a:defRPr/>
                </a:pPr>
                <a:r>
                  <a:rPr lang="en-US" sz="18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/>
                  </a:rPr>
                  <a:t>and check the result with python</a:t>
                </a:r>
              </a:p>
              <a:p>
                <a:pPr marL="285750" lvl="0" indent="-285750">
                  <a:lnSpc>
                    <a:spcPct val="150000"/>
                  </a:lnSpc>
                  <a:buClr>
                    <a:srgbClr val="F46524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altLang="ko-KR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ko-K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US" altLang="ko-KR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kumimoji="0" lang="en-US" altLang="ko-KR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0" lang="en-US" altLang="ko-KR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0" lang="en-US" altLang="ko-KR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kumimoji="0" lang="en-US" altLang="ko-KR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i="1"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ko-KR" sz="1800" b="1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  <a:p>
                <a:pPr lvl="0">
                  <a:lnSpc>
                    <a:spcPct val="150000"/>
                  </a:lnSpc>
                  <a:buClr>
                    <a:srgbClr val="F46524"/>
                  </a:buClr>
                </a:pPr>
                <a:endParaRPr lang="en-US" sz="18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7A50AED-4CBE-425A-AFBB-F7A66C719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00" y="1051175"/>
                <a:ext cx="8404800" cy="3835150"/>
              </a:xfrm>
              <a:prstGeom prst="rect">
                <a:avLst/>
              </a:prstGeom>
              <a:blipFill>
                <a:blip r:embed="rId3"/>
                <a:stretch>
                  <a:fillRect l="-5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249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Eigenvector and Eigenvalue</a:t>
            </a:r>
            <a:endParaRPr sz="1800" b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B78DC-D1F0-7B75-E961-A5CA28FD71B9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Mathematics for Machine Learning, by Marc Peter </a:t>
            </a: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Deisenroth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A. Aldo Faisal, Cheng Soon Ong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32057B-B3EF-E0F7-06BF-019F3463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5" y="1094968"/>
            <a:ext cx="7478169" cy="13622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5D9363-5010-2628-E106-0AC06C4BA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09" y="2945189"/>
            <a:ext cx="7440063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9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 mind map of the concepts of linear algebra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5EE35-933F-41A1-AEED-E3FB2F4EC989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Mathematics for Machine Learning, by Marc Peter </a:t>
            </a: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Deisenroth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A. Aldo Faisal, Cheng Soon Ong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39ADC-7666-1945-FB2B-BBBD69221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99" y="1031487"/>
            <a:ext cx="3604202" cy="372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27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Eigenspace and Eigenspectrum</a:t>
            </a:r>
            <a:endParaRPr sz="180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B78DC-D1F0-7B75-E961-A5CA28FD71B9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Mathematics for Machine Learning, by Marc Peter </a:t>
            </a: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Deisenroth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A. Aldo Faisal, Cheng Soon Ong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2D38A3-CAB0-817E-D7AD-2A65D9C0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57" y="1353957"/>
            <a:ext cx="7592485" cy="147658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54187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Eigenvector and Eigenvalue</a:t>
            </a:r>
            <a:endParaRPr sz="1800" b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51"/>
          <p:cNvPicPr preferRelativeResize="0"/>
          <p:nvPr/>
        </p:nvPicPr>
        <p:blipFill rotWithShape="1">
          <a:blip r:embed="rId3">
            <a:alphaModFix/>
          </a:blip>
          <a:srcRect l="38480" t="35686" r="28728" b="25295"/>
          <a:stretch/>
        </p:blipFill>
        <p:spPr>
          <a:xfrm>
            <a:off x="4505400" y="1344328"/>
            <a:ext cx="3730276" cy="33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1"/>
          <p:cNvPicPr preferRelativeResize="0"/>
          <p:nvPr/>
        </p:nvPicPr>
        <p:blipFill rotWithShape="1">
          <a:blip r:embed="rId3">
            <a:alphaModFix/>
          </a:blip>
          <a:srcRect l="38481" t="25155" r="37563" b="63887"/>
          <a:stretch/>
        </p:blipFill>
        <p:spPr>
          <a:xfrm>
            <a:off x="405925" y="2176978"/>
            <a:ext cx="3433349" cy="1177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2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Eigenvector and Eigenvalue</a:t>
            </a:r>
            <a:endParaRPr sz="1800" b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 l="38235" t="20941" r="24117" b="69343"/>
          <a:stretch/>
        </p:blipFill>
        <p:spPr>
          <a:xfrm>
            <a:off x="301124" y="2192150"/>
            <a:ext cx="4969300" cy="96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3">
            <a:alphaModFix/>
          </a:blip>
          <a:srcRect l="38235" t="30006" r="29704" b="29834"/>
          <a:stretch/>
        </p:blipFill>
        <p:spPr>
          <a:xfrm>
            <a:off x="5375475" y="1182575"/>
            <a:ext cx="3405174" cy="3198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576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Eigenvector and Eigenvalue</a:t>
            </a:r>
            <a:endParaRPr sz="1800" b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400" y="1465450"/>
            <a:ext cx="3163200" cy="266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769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Eigenvector and Eigenvalue</a:t>
            </a:r>
            <a:endParaRPr sz="1800" b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BAB521-74D1-4BE7-806C-BFC3A9693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32" y="1543050"/>
            <a:ext cx="5873136" cy="2615046"/>
          </a:xfrm>
          <a:prstGeom prst="rect">
            <a:avLst/>
          </a:prstGeom>
        </p:spPr>
      </p:pic>
      <p:sp>
        <p:nvSpPr>
          <p:cNvPr id="6" name="Google Shape;324;p56">
            <a:extLst>
              <a:ext uri="{FF2B5EF4-FFF2-40B4-BE49-F238E27FC236}">
                <a16:creationId xmlns:a16="http://schemas.microsoft.com/office/drawing/2014/main" id="{B3E62F36-B0F0-4FAE-A922-61707C3E0599}"/>
              </a:ext>
            </a:extLst>
          </p:cNvPr>
          <p:cNvSpPr txBox="1"/>
          <p:nvPr/>
        </p:nvSpPr>
        <p:spPr>
          <a:xfrm>
            <a:off x="60549" y="4481175"/>
            <a:ext cx="6811305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kumimoji="0" lang="en-US" sz="1100" b="0" i="0" u="sng" strike="noStrike" kern="0" cap="none" spc="0" normalizeH="0" baseline="0" noProof="0" dirty="0">
                <a:ln>
                  <a:noFill/>
                </a:ln>
                <a:solidFill>
                  <a:srgbClr val="0277BD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https://www.mathsisfun.com/algebra/eigenvalue.html</a:t>
            </a:r>
            <a:r>
              <a:rPr kumimoji="0" lang="en" sz="1100" b="0" i="0" u="sng" strike="noStrike" kern="0" cap="none" spc="0" normalizeH="0" baseline="0" noProof="0" dirty="0">
                <a:ln>
                  <a:noFill/>
                </a:ln>
                <a:solidFill>
                  <a:srgbClr val="0277BD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/</a:t>
            </a: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2021. 17th,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May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48606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Eigenvector and Eigenvalue</a:t>
            </a:r>
            <a:endParaRPr sz="1800" b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310;p54"/>
          <p:cNvPicPr preferRelativeResize="0"/>
          <p:nvPr/>
        </p:nvPicPr>
        <p:blipFill rotWithShape="1">
          <a:blip r:embed="rId3">
            <a:alphaModFix/>
          </a:blip>
          <a:srcRect l="11027" t="52182" r="6625" b="27005"/>
          <a:stretch/>
        </p:blipFill>
        <p:spPr>
          <a:xfrm>
            <a:off x="587829" y="1543050"/>
            <a:ext cx="7968342" cy="13647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048713" y="3351692"/>
            <a:ext cx="5046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Determinant of (A -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 I ) = 0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67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Eigenvector and Eigenvalue</a:t>
            </a:r>
            <a:endParaRPr sz="1800" b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75" y="1062875"/>
            <a:ext cx="2390950" cy="15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6"/>
          <p:cNvSpPr txBox="1"/>
          <p:nvPr/>
        </p:nvSpPr>
        <p:spPr>
          <a:xfrm>
            <a:off x="60550" y="4481175"/>
            <a:ext cx="42510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kumimoji="0" lang="en" sz="1100" b="0" i="0" u="sng" strike="noStrike" kern="0" cap="none" spc="0" normalizeH="0" baseline="0" noProof="0" dirty="0">
                <a:ln>
                  <a:noFill/>
                </a:ln>
                <a:solidFill>
                  <a:srgbClr val="0277BD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https://www.value-at-risk.net/</a:t>
            </a: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2019. 30th, Sept.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73802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Eigenvector and Eigenvalue</a:t>
            </a:r>
            <a:endParaRPr sz="1800" b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57"/>
          <p:cNvPicPr preferRelativeResize="0"/>
          <p:nvPr/>
        </p:nvPicPr>
        <p:blipFill rotWithShape="1">
          <a:blip r:embed="rId3">
            <a:alphaModFix/>
          </a:blip>
          <a:srcRect l="34274" t="27096" r="15929" b="40193"/>
          <a:stretch/>
        </p:blipFill>
        <p:spPr>
          <a:xfrm>
            <a:off x="0" y="1256307"/>
            <a:ext cx="6845101" cy="337251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 txBox="1"/>
          <p:nvPr/>
        </p:nvSpPr>
        <p:spPr>
          <a:xfrm>
            <a:off x="-91850" y="4785975"/>
            <a:ext cx="42510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kumimoji="0" lang="en" sz="1100" b="0" i="0" u="sng" strike="noStrike" kern="0" cap="none" spc="0" normalizeH="0" baseline="0" noProof="0">
                <a:ln>
                  <a:noFill/>
                </a:ln>
                <a:solidFill>
                  <a:srgbClr val="0277BD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https://www.value-at-risk.net/</a:t>
            </a: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2019. 30th, Sept.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29614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Eigenvector and Eigenvalue</a:t>
            </a:r>
            <a:endParaRPr sz="1800" b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750F269-3815-44F6-B5DF-5F1053A1E159}"/>
                  </a:ext>
                </a:extLst>
              </p:cNvPr>
              <p:cNvSpPr/>
              <p:nvPr/>
            </p:nvSpPr>
            <p:spPr>
              <a:xfrm>
                <a:off x="338328" y="1696906"/>
                <a:ext cx="2442972" cy="1231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>
                                  <a:lumMod val="75000"/>
                                  <a:lumOff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>
                                      <a:lumMod val="75000"/>
                                      <a:lumOff val="2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2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>
                                        <a:lumMod val="75000"/>
                                        <a:lumOff val="2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>
                                        <a:lumMod val="75000"/>
                                        <a:lumOff val="2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>
                                        <a:lumMod val="75000"/>
                                        <a:lumOff val="2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>
                                        <a:lumMod val="75000"/>
                                        <a:lumOff val="2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>
                                        <a:lumMod val="75000"/>
                                        <a:lumOff val="2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2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>
                                        <a:lumMod val="75000"/>
                                        <a:lumOff val="2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>
                                        <a:lumMod val="75000"/>
                                        <a:lumOff val="2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2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>
                                        <a:lumMod val="75000"/>
                                        <a:lumOff val="2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2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>
                                        <a:lumMod val="75000"/>
                                        <a:lumOff val="2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750F269-3815-44F6-B5DF-5F1053A1E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8" y="1696906"/>
                <a:ext cx="2442972" cy="1231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21083680-3782-48FB-9925-86E9EB39AE11}"/>
              </a:ext>
            </a:extLst>
          </p:cNvPr>
          <p:cNvSpPr/>
          <p:nvPr/>
        </p:nvSpPr>
        <p:spPr>
          <a:xfrm>
            <a:off x="338328" y="998566"/>
            <a:ext cx="8476488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46524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Please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find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eigenvalues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and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  <a:sym typeface="Arial"/>
              </a:rPr>
              <a:t>eigenvectors of below matrix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5405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Exercise 2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358877" y="890752"/>
                <a:ext cx="8426245" cy="3936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Please find the eigenvalues &amp; eigenvectors of below  matrices</a:t>
                </a:r>
              </a:p>
              <a:p>
                <a:pPr marL="914400" marR="0" lvl="0" indent="-34290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+mj-lt"/>
                  <a:buAutoNum type="arabicPeriod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  <a:p>
                <a:pPr marL="914400" marR="0" lvl="0" indent="-34290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+mj-lt"/>
                  <a:buAutoNum type="arabicPeriod"/>
                  <a:tabLst/>
                  <a:defRPr/>
                </a:pPr>
                <a:endPara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  <a:p>
                <a:pPr marL="914400" marR="0" lvl="0" indent="-34290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+mj-lt"/>
                  <a:buAutoNum type="arabicPeriod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rial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Arial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Arial"/>
                </a:endParaRPr>
              </a:p>
              <a:p>
                <a:pPr marL="571500" marR="0" lvl="0" indent="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Please check the result by using python program</a:t>
                </a:r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7" y="890752"/>
                <a:ext cx="8426245" cy="3936887"/>
              </a:xfrm>
              <a:prstGeom prst="rect">
                <a:avLst/>
              </a:prstGeom>
              <a:blipFill>
                <a:blip r:embed="rId3"/>
                <a:stretch>
                  <a:fillRect l="-2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58A28B5-9CF8-48F4-A7B2-78E294559F3B}"/>
                  </a:ext>
                </a:extLst>
              </p:cNvPr>
              <p:cNvSpPr/>
              <p:nvPr/>
            </p:nvSpPr>
            <p:spPr>
              <a:xfrm>
                <a:off x="3597768" y="986961"/>
                <a:ext cx="2196935" cy="2531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+mj-lt"/>
                  <a:buAutoNum type="arabicPeriod" startAt="3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US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Arial"/>
                  <a:sym typeface="Arial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+mj-lt"/>
                  <a:buAutoNum type="arabicPeriod" startAt="3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58A28B5-9CF8-48F4-A7B2-78E294559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768" y="986961"/>
                <a:ext cx="2196935" cy="2531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38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2 X 2 Matrix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8328" y="998566"/>
            <a:ext cx="8476488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F46524"/>
              </a:buClr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ea typeface="+mn-ea"/>
                <a:cs typeface="+mn-cs"/>
              </a:rPr>
              <a:t>A matrix is invertible when the determinant of it is not 0.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7849" b="12889"/>
          <a:stretch/>
        </p:blipFill>
        <p:spPr>
          <a:xfrm>
            <a:off x="2093975" y="1678967"/>
            <a:ext cx="4956050" cy="2781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https://www.cuemath.com/algebra/inverse-of-2x2-matrix/</a:t>
            </a:r>
          </a:p>
        </p:txBody>
      </p:sp>
    </p:spTree>
    <p:extLst>
      <p:ext uri="{BB962C8B-B14F-4D97-AF65-F5344CB8AC3E}">
        <p14:creationId xmlns:p14="http://schemas.microsoft.com/office/powerpoint/2010/main" val="2338283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PageRank (</a:t>
            </a:r>
            <a:r>
              <a:rPr lang="ko-KR" altLang="en-US" dirty="0">
                <a:solidFill>
                  <a:schemeClr val="dk1"/>
                </a:solidFill>
              </a:rPr>
              <a:t>페이지랭크</a:t>
            </a:r>
            <a:r>
              <a:rPr lang="en-US" altLang="ko-KR" dirty="0">
                <a:solidFill>
                  <a:schemeClr val="dk1"/>
                </a:solidFill>
              </a:rPr>
              <a:t>)</a:t>
            </a:r>
            <a:endParaRPr sz="180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16080" y="4764424"/>
            <a:ext cx="6311347" cy="35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Source: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응용이보이는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선형대수학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이건명지음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한빛아카데미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03718" y="2191559"/>
            <a:ext cx="2081826" cy="1967570"/>
            <a:chOff x="779615" y="1293069"/>
            <a:chExt cx="3109704" cy="2806535"/>
          </a:xfrm>
        </p:grpSpPr>
        <p:sp>
          <p:nvSpPr>
            <p:cNvPr id="2" name="직사각형 1"/>
            <p:cNvSpPr/>
            <p:nvPr/>
          </p:nvSpPr>
          <p:spPr>
            <a:xfrm>
              <a:off x="1206064" y="1679027"/>
              <a:ext cx="520262" cy="7803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A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06064" y="3319211"/>
              <a:ext cx="520262" cy="7803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874261" y="1679026"/>
              <a:ext cx="520262" cy="7803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B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74261" y="3319211"/>
              <a:ext cx="520262" cy="7803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</a:t>
              </a:r>
            </a:p>
          </p:txBody>
        </p:sp>
        <p:cxnSp>
          <p:nvCxnSpPr>
            <p:cNvPr id="4" name="직선 화살표 연결선 3"/>
            <p:cNvCxnSpPr/>
            <p:nvPr/>
          </p:nvCxnSpPr>
          <p:spPr>
            <a:xfrm>
              <a:off x="1726326" y="2459419"/>
              <a:ext cx="1147935" cy="859507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2" idx="3"/>
              <a:endCxn id="7" idx="1"/>
            </p:cNvCxnSpPr>
            <p:nvPr/>
          </p:nvCxnSpPr>
          <p:spPr>
            <a:xfrm flipV="1">
              <a:off x="1726326" y="2069223"/>
              <a:ext cx="1147935" cy="1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1726325" y="3748820"/>
              <a:ext cx="1147935" cy="1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endCxn id="6" idx="0"/>
            </p:cNvCxnSpPr>
            <p:nvPr/>
          </p:nvCxnSpPr>
          <p:spPr>
            <a:xfrm>
              <a:off x="1466195" y="2483144"/>
              <a:ext cx="0" cy="836067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3134392" y="2483144"/>
              <a:ext cx="0" cy="80411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원호 15"/>
            <p:cNvSpPr/>
            <p:nvPr/>
          </p:nvSpPr>
          <p:spPr>
            <a:xfrm rot="16200000">
              <a:off x="348369" y="2528432"/>
              <a:ext cx="1607981" cy="745490"/>
            </a:xfrm>
            <a:prstGeom prst="arc">
              <a:avLst>
                <a:gd name="adj1" fmla="val 10834779"/>
                <a:gd name="adj2" fmla="val 0"/>
              </a:avLst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원호 22"/>
            <p:cNvSpPr/>
            <p:nvPr/>
          </p:nvSpPr>
          <p:spPr>
            <a:xfrm rot="16200000" flipV="1">
              <a:off x="2650135" y="2465983"/>
              <a:ext cx="1607981" cy="870386"/>
            </a:xfrm>
            <a:prstGeom prst="arc">
              <a:avLst>
                <a:gd name="adj1" fmla="val 10834779"/>
                <a:gd name="adj2" fmla="val 0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1466195" y="1293069"/>
              <a:ext cx="1666891" cy="752429"/>
            </a:xfrm>
            <a:prstGeom prst="arc">
              <a:avLst>
                <a:gd name="adj1" fmla="val 10834779"/>
                <a:gd name="adj2" fmla="val 0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88576" y="1344084"/>
            <a:ext cx="2766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Transition Probability (M)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전이확률 행렬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19646" y="2735695"/>
                <a:ext cx="3168870" cy="1215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1/2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1/3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</m:t>
                                      </m:r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/2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</m:t>
                                      </m:r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/3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1/3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1/2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1/2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646" y="2735695"/>
                <a:ext cx="3168870" cy="1215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663557" y="240135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41474" y="240135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68153" y="240135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36982" y="240135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96475" y="2709136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96475" y="301334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91666" y="334326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91666" y="364705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7892" y="1346769"/>
            <a:ext cx="2766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Links between Webpages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웹페이지간의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링크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27427" y="1335019"/>
            <a:ext cx="2766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Transition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전이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7050061" y="2709136"/>
                <a:ext cx="13215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𝑣</m:t>
                          </m:r>
                        </m:e>
                        <m:sub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𝑀</m:t>
                      </m:r>
                      <m:sSub>
                        <m:sSub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𝑣</m:t>
                          </m:r>
                        </m:e>
                        <m:sub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061" y="2709136"/>
                <a:ext cx="1321580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7159867" y="3505648"/>
                <a:ext cx="11019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𝑣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𝑀𝑣</m:t>
                      </m:r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867" y="3505648"/>
                <a:ext cx="110196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676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PageRank</a:t>
            </a:r>
            <a:endParaRPr sz="180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03718" y="1839134"/>
            <a:ext cx="2081826" cy="1967570"/>
            <a:chOff x="779615" y="1293069"/>
            <a:chExt cx="3109704" cy="2806535"/>
          </a:xfrm>
        </p:grpSpPr>
        <p:sp>
          <p:nvSpPr>
            <p:cNvPr id="2" name="직사각형 1"/>
            <p:cNvSpPr/>
            <p:nvPr/>
          </p:nvSpPr>
          <p:spPr>
            <a:xfrm>
              <a:off x="1206064" y="1679027"/>
              <a:ext cx="520262" cy="7803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A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06064" y="3319211"/>
              <a:ext cx="520262" cy="7803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874261" y="1679026"/>
              <a:ext cx="520262" cy="7803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B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74261" y="3319211"/>
              <a:ext cx="520262" cy="7803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</a:t>
              </a:r>
            </a:p>
          </p:txBody>
        </p:sp>
        <p:cxnSp>
          <p:nvCxnSpPr>
            <p:cNvPr id="4" name="직선 화살표 연결선 3"/>
            <p:cNvCxnSpPr/>
            <p:nvPr/>
          </p:nvCxnSpPr>
          <p:spPr>
            <a:xfrm>
              <a:off x="1726326" y="2459419"/>
              <a:ext cx="1147935" cy="859507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2" idx="3"/>
              <a:endCxn id="7" idx="1"/>
            </p:cNvCxnSpPr>
            <p:nvPr/>
          </p:nvCxnSpPr>
          <p:spPr>
            <a:xfrm flipV="1">
              <a:off x="1726326" y="2069223"/>
              <a:ext cx="1147935" cy="1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1726325" y="3748820"/>
              <a:ext cx="1147935" cy="1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endCxn id="6" idx="0"/>
            </p:cNvCxnSpPr>
            <p:nvPr/>
          </p:nvCxnSpPr>
          <p:spPr>
            <a:xfrm>
              <a:off x="1466195" y="2483144"/>
              <a:ext cx="0" cy="836067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3134392" y="2483144"/>
              <a:ext cx="0" cy="80411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원호 15"/>
            <p:cNvSpPr/>
            <p:nvPr/>
          </p:nvSpPr>
          <p:spPr>
            <a:xfrm rot="16200000">
              <a:off x="348369" y="2528432"/>
              <a:ext cx="1607981" cy="745490"/>
            </a:xfrm>
            <a:prstGeom prst="arc">
              <a:avLst>
                <a:gd name="adj1" fmla="val 10834779"/>
                <a:gd name="adj2" fmla="val 0"/>
              </a:avLst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원호 22"/>
            <p:cNvSpPr/>
            <p:nvPr/>
          </p:nvSpPr>
          <p:spPr>
            <a:xfrm rot="16200000" flipV="1">
              <a:off x="2650135" y="2465983"/>
              <a:ext cx="1607981" cy="870386"/>
            </a:xfrm>
            <a:prstGeom prst="arc">
              <a:avLst>
                <a:gd name="adj1" fmla="val 10834779"/>
                <a:gd name="adj2" fmla="val 0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1466195" y="1293069"/>
              <a:ext cx="1666891" cy="752429"/>
            </a:xfrm>
            <a:prstGeom prst="arc">
              <a:avLst>
                <a:gd name="adj1" fmla="val 10834779"/>
                <a:gd name="adj2" fmla="val 0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88576" y="1344084"/>
            <a:ext cx="276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Transition Probability (M)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19646" y="2383270"/>
                <a:ext cx="3168870" cy="1215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1/2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1/3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</m:t>
                                      </m:r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/2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</m:t>
                                      </m:r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/3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1/3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1/2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20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1/2</m:t>
                                      </m:r>
                                    </m:e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646" y="2383270"/>
                <a:ext cx="3168870" cy="1215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663557" y="204893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41474" y="204893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68153" y="204893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36982" y="204893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96475" y="2356711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96475" y="2660918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91666" y="299084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91666" y="329462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7892" y="1346769"/>
            <a:ext cx="276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Links between Webpages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327427" y="1335019"/>
                <a:ext cx="2766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Eigenvector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𝑣</m:t>
                    </m:r>
                  </m:oMath>
                </a14:m>
                <a:endPara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427" y="1335019"/>
                <a:ext cx="2766848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7159867" y="2048934"/>
                <a:ext cx="11019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𝑣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𝑀𝑣</m:t>
                      </m:r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867" y="2048934"/>
                <a:ext cx="110196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6939832" y="2673622"/>
                <a:ext cx="1815369" cy="1242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𝑣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 ≈  </m:t>
                      </m:r>
                      <m:d>
                        <m:dPr>
                          <m:ctrlPr>
                            <a:rPr kumimoji="0" lang="en-US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20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.2</m:t>
                                      </m:r>
                                      <m:r>
                                        <a:rPr kumimoji="0" lang="en-US" sz="20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0.38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20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.08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20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0.31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832" y="2673622"/>
                <a:ext cx="1815369" cy="12420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Google Shape;350;p60"/>
          <p:cNvSpPr txBox="1"/>
          <p:nvPr/>
        </p:nvSpPr>
        <p:spPr>
          <a:xfrm>
            <a:off x="16080" y="4764424"/>
            <a:ext cx="6311347" cy="35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Source: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응용이보이는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선형대수학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이건명지음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한빛아카데미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90287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845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PageRank</a:t>
            </a:r>
            <a:endParaRPr sz="180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05072" y="1692037"/>
            <a:ext cx="1739725" cy="1648431"/>
            <a:chOff x="1236814" y="1465259"/>
            <a:chExt cx="2081827" cy="1967570"/>
          </a:xfrm>
        </p:grpSpPr>
        <p:sp>
          <p:nvSpPr>
            <p:cNvPr id="2" name="직사각형 1"/>
            <p:cNvSpPr/>
            <p:nvPr/>
          </p:nvSpPr>
          <p:spPr>
            <a:xfrm>
              <a:off x="1522306" y="1735842"/>
              <a:ext cx="348295" cy="54710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A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22306" y="2885721"/>
              <a:ext cx="348295" cy="54710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639099" y="1735841"/>
              <a:ext cx="348295" cy="54710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B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639099" y="2885721"/>
              <a:ext cx="348295" cy="54710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465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</a:t>
              </a:r>
            </a:p>
          </p:txBody>
        </p:sp>
        <p:cxnSp>
          <p:nvCxnSpPr>
            <p:cNvPr id="4" name="직선 화살표 연결선 3"/>
            <p:cNvCxnSpPr/>
            <p:nvPr/>
          </p:nvCxnSpPr>
          <p:spPr>
            <a:xfrm>
              <a:off x="1870601" y="2282949"/>
              <a:ext cx="768498" cy="60257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2" idx="3"/>
              <a:endCxn id="7" idx="1"/>
            </p:cNvCxnSpPr>
            <p:nvPr/>
          </p:nvCxnSpPr>
          <p:spPr>
            <a:xfrm flipV="1">
              <a:off x="1870601" y="2009395"/>
              <a:ext cx="768498" cy="1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1870601" y="3186906"/>
              <a:ext cx="768498" cy="1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endCxn id="6" idx="0"/>
            </p:cNvCxnSpPr>
            <p:nvPr/>
          </p:nvCxnSpPr>
          <p:spPr>
            <a:xfrm>
              <a:off x="1696454" y="2299582"/>
              <a:ext cx="0" cy="586139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2813247" y="2299582"/>
              <a:ext cx="0" cy="563741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원호 15"/>
            <p:cNvSpPr/>
            <p:nvPr/>
          </p:nvSpPr>
          <p:spPr>
            <a:xfrm rot="16200000">
              <a:off x="922701" y="2343113"/>
              <a:ext cx="1127303" cy="499077"/>
            </a:xfrm>
            <a:prstGeom prst="arc">
              <a:avLst>
                <a:gd name="adj1" fmla="val 10834779"/>
                <a:gd name="adj2" fmla="val 0"/>
              </a:avLst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원호 22"/>
            <p:cNvSpPr/>
            <p:nvPr/>
          </p:nvSpPr>
          <p:spPr>
            <a:xfrm rot="16200000" flipV="1">
              <a:off x="2463644" y="2301305"/>
              <a:ext cx="1127303" cy="582690"/>
            </a:xfrm>
            <a:prstGeom prst="arc">
              <a:avLst>
                <a:gd name="adj1" fmla="val 10834779"/>
                <a:gd name="adj2" fmla="val 0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1696454" y="1465259"/>
              <a:ext cx="1115919" cy="527503"/>
            </a:xfrm>
            <a:prstGeom prst="arc">
              <a:avLst>
                <a:gd name="adj1" fmla="val 10834779"/>
                <a:gd name="adj2" fmla="val 0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6024750" y="2202963"/>
                <a:ext cx="2881494" cy="676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𝑣</m:t>
                          </m:r>
                        </m:e>
                        <m:sub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+1</m:t>
                          </m:r>
                        </m:sub>
                      </m:sSub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𝛽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𝑀</m:t>
                      </m:r>
                      <m:sSub>
                        <m:sSubPr>
                          <m:ctrlPr>
                            <a:rPr kumimoji="0" lang="en-US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𝑣</m:t>
                          </m:r>
                        </m:e>
                        <m:sub>
                          <m:r>
                            <a:rPr kumimoji="0" lang="en-US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sub>
                      </m:sSub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f>
                        <m:fPr>
                          <m:ctrlPr>
                            <a:rPr kumimoji="0" lang="en-US" sz="20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1−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𝛽</m:t>
                          </m:r>
                        </m:num>
                        <m:den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𝑛</m:t>
                          </m:r>
                        </m:den>
                      </m:f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𝑒</m:t>
                      </m:r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750" y="2202963"/>
                <a:ext cx="2881494" cy="676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Google Shape;350;p60"/>
          <p:cNvSpPr txBox="1"/>
          <p:nvPr/>
        </p:nvSpPr>
        <p:spPr>
          <a:xfrm>
            <a:off x="16080" y="4764424"/>
            <a:ext cx="6311347" cy="35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Source: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응용이보이는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선형대수학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이건명지음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한빛아카데미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732617" y="3789265"/>
            <a:ext cx="290766" cy="4156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201327" y="3340468"/>
            <a:ext cx="531289" cy="42660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764203" y="1987716"/>
            <a:ext cx="291060" cy="4583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764203" y="2951085"/>
            <a:ext cx="291060" cy="4583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697476" y="1987715"/>
            <a:ext cx="291060" cy="4583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697476" y="2951085"/>
            <a:ext cx="291060" cy="4583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4055263" y="2446082"/>
            <a:ext cx="642212" cy="50483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3" idx="3"/>
            <a:endCxn id="45" idx="1"/>
          </p:cNvCxnSpPr>
          <p:nvPr/>
        </p:nvCxnSpPr>
        <p:spPr>
          <a:xfrm flipV="1">
            <a:off x="4055263" y="2216898"/>
            <a:ext cx="642212" cy="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4055263" y="3203418"/>
            <a:ext cx="642212" cy="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44" idx="0"/>
          </p:cNvCxnSpPr>
          <p:nvPr/>
        </p:nvCxnSpPr>
        <p:spPr>
          <a:xfrm>
            <a:off x="3909733" y="2460017"/>
            <a:ext cx="0" cy="49106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4843006" y="2460017"/>
            <a:ext cx="0" cy="47230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원호 51"/>
          <p:cNvSpPr/>
          <p:nvPr/>
        </p:nvSpPr>
        <p:spPr>
          <a:xfrm rot="16200000">
            <a:off x="3261930" y="2497019"/>
            <a:ext cx="944455" cy="417065"/>
          </a:xfrm>
          <a:prstGeom prst="arc">
            <a:avLst>
              <a:gd name="adj1" fmla="val 10834779"/>
              <a:gd name="adj2" fmla="val 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3" name="원호 52"/>
          <p:cNvSpPr/>
          <p:nvPr/>
        </p:nvSpPr>
        <p:spPr>
          <a:xfrm rot="14292117" flipV="1">
            <a:off x="4869559" y="3191981"/>
            <a:ext cx="418432" cy="446142"/>
          </a:xfrm>
          <a:prstGeom prst="arc">
            <a:avLst>
              <a:gd name="adj1" fmla="val 4037433"/>
              <a:gd name="adj2" fmla="val 20766997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4" name="원호 53"/>
          <p:cNvSpPr/>
          <p:nvPr/>
        </p:nvSpPr>
        <p:spPr>
          <a:xfrm>
            <a:off x="3909733" y="1761021"/>
            <a:ext cx="932543" cy="441942"/>
          </a:xfrm>
          <a:prstGeom prst="arc">
            <a:avLst>
              <a:gd name="adj1" fmla="val 10834779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4652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8172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FD5E9A-A771-4565-86C3-1205251A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0" y="128246"/>
            <a:ext cx="8668960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8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7E528-6795-4591-80B3-7B0F5942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9" y="156825"/>
            <a:ext cx="8640381" cy="4829849"/>
          </a:xfrm>
          <a:prstGeom prst="rect">
            <a:avLst/>
          </a:prstGeom>
        </p:spPr>
      </p:pic>
      <p:sp>
        <p:nvSpPr>
          <p:cNvPr id="3" name="Google Shape;234;p42">
            <a:extLst>
              <a:ext uri="{FF2B5EF4-FFF2-40B4-BE49-F238E27FC236}">
                <a16:creationId xmlns:a16="http://schemas.microsoft.com/office/drawing/2014/main" id="{88A77BBB-F39D-4610-B30A-980D148B088F}"/>
              </a:ext>
            </a:extLst>
          </p:cNvPr>
          <p:cNvSpPr txBox="1">
            <a:spLocks/>
          </p:cNvSpPr>
          <p:nvPr/>
        </p:nvSpPr>
        <p:spPr>
          <a:xfrm>
            <a:off x="248475" y="331150"/>
            <a:ext cx="8699582" cy="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Raleway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Raleway"/>
                <a:sym typeface="Raleway"/>
              </a:rPr>
              <a:t>Eigen Decomposition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824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A2A44F-ADD9-4FD2-8D83-99F1A3CEB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9" y="147299"/>
            <a:ext cx="8640381" cy="48489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5052FA-3C3A-4B3D-8F86-4ACA95D26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74" y="2571750"/>
            <a:ext cx="202984" cy="365371"/>
          </a:xfrm>
          <a:prstGeom prst="rect">
            <a:avLst/>
          </a:prstGeom>
        </p:spPr>
      </p:pic>
      <p:sp>
        <p:nvSpPr>
          <p:cNvPr id="5" name="Google Shape;234;p42">
            <a:extLst>
              <a:ext uri="{FF2B5EF4-FFF2-40B4-BE49-F238E27FC236}">
                <a16:creationId xmlns:a16="http://schemas.microsoft.com/office/drawing/2014/main" id="{73E506C5-5B6B-41B3-A662-F918B881D559}"/>
              </a:ext>
            </a:extLst>
          </p:cNvPr>
          <p:cNvSpPr txBox="1">
            <a:spLocks/>
          </p:cNvSpPr>
          <p:nvPr/>
        </p:nvSpPr>
        <p:spPr>
          <a:xfrm>
            <a:off x="248475" y="331150"/>
            <a:ext cx="8699582" cy="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Raleway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Raleway"/>
                <a:sym typeface="Raleway"/>
              </a:rPr>
              <a:t>Eigen Decomposition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4509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1ACE35-B989-4C51-9F0E-F5EC0E0D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9" y="142536"/>
            <a:ext cx="8640381" cy="4858428"/>
          </a:xfrm>
          <a:prstGeom prst="rect">
            <a:avLst/>
          </a:prstGeom>
        </p:spPr>
      </p:pic>
      <p:sp>
        <p:nvSpPr>
          <p:cNvPr id="3" name="Google Shape;234;p42">
            <a:extLst>
              <a:ext uri="{FF2B5EF4-FFF2-40B4-BE49-F238E27FC236}">
                <a16:creationId xmlns:a16="http://schemas.microsoft.com/office/drawing/2014/main" id="{6A2F27EC-EA1C-4354-9364-92B611DF7DCB}"/>
              </a:ext>
            </a:extLst>
          </p:cNvPr>
          <p:cNvSpPr txBox="1">
            <a:spLocks/>
          </p:cNvSpPr>
          <p:nvPr/>
        </p:nvSpPr>
        <p:spPr>
          <a:xfrm>
            <a:off x="248475" y="331150"/>
            <a:ext cx="8699582" cy="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Raleway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Raleway"/>
                <a:sym typeface="Raleway"/>
              </a:rPr>
              <a:t>Eigen Decomposition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5267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668B82-2768-47CB-BB9C-003C941B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6" y="137773"/>
            <a:ext cx="8649907" cy="4867954"/>
          </a:xfrm>
          <a:prstGeom prst="rect">
            <a:avLst/>
          </a:prstGeom>
        </p:spPr>
      </p:pic>
      <p:sp>
        <p:nvSpPr>
          <p:cNvPr id="3" name="Google Shape;234;p42">
            <a:extLst>
              <a:ext uri="{FF2B5EF4-FFF2-40B4-BE49-F238E27FC236}">
                <a16:creationId xmlns:a16="http://schemas.microsoft.com/office/drawing/2014/main" id="{783496C0-0F95-4778-B591-BCFAFA4A5901}"/>
              </a:ext>
            </a:extLst>
          </p:cNvPr>
          <p:cNvSpPr txBox="1">
            <a:spLocks/>
          </p:cNvSpPr>
          <p:nvPr/>
        </p:nvSpPr>
        <p:spPr>
          <a:xfrm>
            <a:off x="248475" y="331150"/>
            <a:ext cx="8699582" cy="7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Raleway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Raleway"/>
                <a:sym typeface="Raleway"/>
              </a:rPr>
              <a:t>Eigen Decomposition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8796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title" idx="4294967295"/>
          </p:nvPr>
        </p:nvSpPr>
        <p:spPr>
          <a:xfrm>
            <a:off x="248475" y="331150"/>
            <a:ext cx="8699582" cy="7680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Eigen Decomposition</a:t>
            </a:r>
            <a:endParaRPr sz="1800" b="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EF6BFF-6E49-4BF9-9ECB-686C954FFD38}"/>
                  </a:ext>
                </a:extLst>
              </p:cNvPr>
              <p:cNvSpPr txBox="1"/>
              <p:nvPr/>
            </p:nvSpPr>
            <p:spPr>
              <a:xfrm>
                <a:off x="248475" y="2274938"/>
                <a:ext cx="8423781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𝐴</m:t>
                        </m:r>
                      </m:e>
                      <m:sup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𝑘</m:t>
                        </m:r>
                      </m:sup>
                    </m:sSup>
                    <m:r>
                      <a:rPr kumimoji="0" lang="en-US" sz="3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  (</m:t>
                    </m:r>
                    <m:r>
                      <a:rPr kumimoji="0" lang="en-US" sz="3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𝑉</m:t>
                    </m:r>
                    <m:r>
                      <m:rPr>
                        <m:sty m:val="p"/>
                      </m:rPr>
                      <a:rPr kumimoji="0" lang="el-GR" sz="3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Λ</m:t>
                    </m:r>
                    <m:sSup>
                      <m:sSupPr>
                        <m:ctrlPr>
                          <a:rPr kumimoji="0" lang="el-GR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𝑉</m:t>
                        </m:r>
                      </m:e>
                      <m:sup>
                        <m:r>
                          <a:rPr kumimoji="0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kumimoji="0" lang="en-US" sz="3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)</m:t>
                    </m:r>
                    <m:r>
                      <a:rPr kumimoji="0" lang="en-US" sz="3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(</m:t>
                    </m:r>
                    <m:r>
                      <a:rPr kumimoji="0" lang="en-US" sz="3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𝑉</m:t>
                    </m:r>
                    <m:r>
                      <m:rPr>
                        <m:sty m:val="p"/>
                      </m:rPr>
                      <a:rPr kumimoji="0" lang="el-GR" sz="3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Λ</m:t>
                    </m:r>
                    <m:sSup>
                      <m:sSupPr>
                        <m:ctrlPr>
                          <a:rPr kumimoji="0" lang="el-GR" sz="3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𝑉</m:t>
                        </m:r>
                      </m:e>
                      <m:sup>
                        <m:r>
                          <a:rPr kumimoji="0" lang="en-US" sz="3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−1</m:t>
                        </m:r>
                      </m:sup>
                    </m:sSup>
                    <m:r>
                      <a:rPr kumimoji="0" lang="en-US" sz="3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)</m:t>
                    </m:r>
                    <m:r>
                      <a:rPr kumimoji="0" lang="en-US" sz="3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⋯</m:t>
                    </m:r>
                  </m:oMath>
                </a14:m>
                <a:r>
                  <a: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3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en-US" sz="3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kumimoji="0" lang="el-GR" sz="3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Λ</m:t>
                        </m:r>
                        <m:sSup>
                          <m:sSupPr>
                            <m:ctrlPr>
                              <a:rPr kumimoji="0" lang="el-GR" sz="3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kumimoji="0" lang="en-US" sz="3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𝑉</m:t>
                            </m:r>
                          </m:e>
                          <m:sup>
                            <m:r>
                              <a:rPr kumimoji="0" lang="en-US" sz="3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0" lang="en-US" sz="3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r>
                      <a:rPr kumimoji="0" lang="en-US" sz="3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𝑉</m:t>
                    </m:r>
                    <m:sSup>
                      <m:sSupPr>
                        <m:ctrlPr>
                          <a:rPr kumimoji="0" lang="el-GR" sz="3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0" lang="el-GR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l-GR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Λ</m:t>
                            </m:r>
                          </m:e>
                          <m:sup>
                            <m:r>
                              <a:rPr kumimoji="0" lang="en-US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𝑘</m:t>
                            </m:r>
                          </m:sup>
                        </m:sSup>
                        <m:r>
                          <a:rPr kumimoji="0" lang="en-US" sz="3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𝑉</m:t>
                        </m:r>
                      </m:e>
                      <m:sup>
                        <m:r>
                          <a:rPr kumimoji="0" lang="en-US" sz="3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−1</m:t>
                        </m:r>
                      </m:sup>
                    </m:sSup>
                  </m:oMath>
                </a14:m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EF6BFF-6E49-4BF9-9ECB-686C954FF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75" y="2274938"/>
                <a:ext cx="8423781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620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Exercise 3</a:t>
            </a:r>
            <a:endParaRPr dirty="0"/>
          </a:p>
        </p:txBody>
      </p:sp>
      <p:sp>
        <p:nvSpPr>
          <p:cNvPr id="3" name="직사각형 2"/>
          <p:cNvSpPr/>
          <p:nvPr/>
        </p:nvSpPr>
        <p:spPr>
          <a:xfrm>
            <a:off x="358877" y="890752"/>
            <a:ext cx="8426245" cy="3936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B51553-BD1C-4E41-B6D1-24E26A19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03" y="1051228"/>
            <a:ext cx="8330220" cy="35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5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3 X 3 Matrix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8328" y="998566"/>
            <a:ext cx="847648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F46524"/>
              </a:buClr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ea typeface="+mn-ea"/>
                <a:cs typeface="+mn-cs"/>
              </a:rPr>
              <a:t>We can discover the definition for the 3 x 3 case by watching what happens when an invertible 3 x 3 matrix A is row reduced.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5787" b="376"/>
          <a:stretch/>
        </p:blipFill>
        <p:spPr>
          <a:xfrm>
            <a:off x="947737" y="3136765"/>
            <a:ext cx="7248525" cy="16367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8200" b="74710"/>
          <a:stretch/>
        </p:blipFill>
        <p:spPr>
          <a:xfrm>
            <a:off x="2259289" y="2036682"/>
            <a:ext cx="6654165" cy="9442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4" y="2036682"/>
            <a:ext cx="2621507" cy="9266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15568" y="4398264"/>
            <a:ext cx="7080694" cy="3752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31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12"/>
          <p:cNvSpPr txBox="1">
            <a:spLocks noGrp="1"/>
          </p:cNvSpPr>
          <p:nvPr>
            <p:ph type="title"/>
          </p:nvPr>
        </p:nvSpPr>
        <p:spPr>
          <a:xfrm>
            <a:off x="277575" y="2073250"/>
            <a:ext cx="8642700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BongGyun Kim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Office hour: Mon</a:t>
            </a:r>
            <a:r>
              <a:rPr lang="en-US" sz="3600" dirty="0">
                <a:solidFill>
                  <a:schemeClr val="dk1"/>
                </a:solidFill>
              </a:rPr>
              <a:t>.</a:t>
            </a:r>
            <a:r>
              <a:rPr lang="en" sz="3600" dirty="0">
                <a:solidFill>
                  <a:schemeClr val="dk1"/>
                </a:solidFill>
              </a:rPr>
              <a:t> 2pm ~ 6pm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@ room 231, building W19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Phone: 042-629-6636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Mobile: 010-6799-6636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bonggyun.kim@endicott.ac.kr</a:t>
            </a:r>
            <a:endParaRPr sz="3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530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1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 of Week 7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Sarrus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method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8328" y="998566"/>
            <a:ext cx="8577072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F46524"/>
              </a:buClr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ea typeface="+mn-ea"/>
                <a:cs typeface="+mn-cs"/>
              </a:rPr>
              <a:t>The expansion of a 3 x 3 determinant can be remembered by the following device. Write a second copy of the first two columns to the right of the matrix, and compute the determinant by multiplying entries on six diagonals: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640" y="2341765"/>
            <a:ext cx="3160720" cy="26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2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3 X 3 Matrix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272808" cy="161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52" y="2666696"/>
            <a:ext cx="1800200" cy="96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348" y="2666696"/>
            <a:ext cx="5801692" cy="210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07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3 X 3 Matrix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93" y="1489344"/>
            <a:ext cx="7973193" cy="255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635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>
            <a:spLocks noGrp="1"/>
          </p:cNvSpPr>
          <p:nvPr>
            <p:ph type="title"/>
          </p:nvPr>
        </p:nvSpPr>
        <p:spPr>
          <a:xfrm>
            <a:off x="248474" y="331150"/>
            <a:ext cx="8895525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Determinant – Laplace expansion</a:t>
            </a:r>
            <a:endParaRPr baseline="30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79F54A-4DB1-412A-ACFF-CC9F5F0993F3}"/>
              </a:ext>
            </a:extLst>
          </p:cNvPr>
          <p:cNvSpPr txBox="1"/>
          <p:nvPr/>
        </p:nvSpPr>
        <p:spPr>
          <a:xfrm>
            <a:off x="12675" y="4885043"/>
            <a:ext cx="8413800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75000"/>
                  <a:lumOff val="25000"/>
                </a:schemeClr>
              </a:buClr>
            </a:pPr>
            <a:r>
              <a:rPr lang="en-US" altLang="ko-KR" sz="800" b="1" dirty="0">
                <a:solidFill>
                  <a:schemeClr val="bg2"/>
                </a:solidFill>
              </a:rPr>
              <a:t>Source: Linear Algebra and its applications by David C. Lay, Steven R. Lay, Judi J. McDonald, Pearson, Fifth Edition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4111"/>
          <a:stretch/>
        </p:blipFill>
        <p:spPr>
          <a:xfrm>
            <a:off x="1133141" y="3136392"/>
            <a:ext cx="6890957" cy="18757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902" y="950774"/>
            <a:ext cx="6904196" cy="211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585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10131</TotalTime>
  <Words>1416</Words>
  <Application>Microsoft Office PowerPoint</Application>
  <PresentationFormat>화면 슬라이드 쇼(16:9)</PresentationFormat>
  <Paragraphs>192</Paragraphs>
  <Slides>51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Arial</vt:lpstr>
      <vt:lpstr>Lato</vt:lpstr>
      <vt:lpstr>Times New Roman</vt:lpstr>
      <vt:lpstr>Raleway</vt:lpstr>
      <vt:lpstr>Cambria Math</vt:lpstr>
      <vt:lpstr>Wingdings</vt:lpstr>
      <vt:lpstr>Simple Light</vt:lpstr>
      <vt:lpstr>Swiss</vt:lpstr>
      <vt:lpstr>Swiss</vt:lpstr>
      <vt:lpstr>Mathematics for AI</vt:lpstr>
      <vt:lpstr>Course Schedule</vt:lpstr>
      <vt:lpstr>A mind map of the concepts of linear algebra</vt:lpstr>
      <vt:lpstr>Determinant – 2 X 2 Matrix</vt:lpstr>
      <vt:lpstr>Determinant – 3 X 3 Matrix</vt:lpstr>
      <vt:lpstr>Determinant – Sarrus method</vt:lpstr>
      <vt:lpstr>Determinant – 3 X 3 Matrix</vt:lpstr>
      <vt:lpstr>Determinant – 3 X 3 Matrix</vt:lpstr>
      <vt:lpstr>Determinant – Laplace expansion</vt:lpstr>
      <vt:lpstr>Determinant – Laplace Expansion</vt:lpstr>
      <vt:lpstr>Determinant – Example</vt:lpstr>
      <vt:lpstr>Determinant – Properties</vt:lpstr>
      <vt:lpstr>Determinant – Row Operation</vt:lpstr>
      <vt:lpstr>Determinant – Row Operation Example</vt:lpstr>
      <vt:lpstr>Determinant – Row Operation Example</vt:lpstr>
      <vt:lpstr>Determinant – Example</vt:lpstr>
      <vt:lpstr>Properties of Determinant</vt:lpstr>
      <vt:lpstr>Determinants as Area or Volume</vt:lpstr>
      <vt:lpstr>Determinants as Area or Volume</vt:lpstr>
      <vt:lpstr>Determinants as Area or Volume</vt:lpstr>
      <vt:lpstr>Determinants as Area or Volume</vt:lpstr>
      <vt:lpstr>Determinants as Area or Volume</vt:lpstr>
      <vt:lpstr>Determinants as Area or Volume</vt:lpstr>
      <vt:lpstr>Determinants as Area or Volume</vt:lpstr>
      <vt:lpstr>Cramer’s Rule</vt:lpstr>
      <vt:lpstr>Cramer’s Rule</vt:lpstr>
      <vt:lpstr>Cramer’s Rule</vt:lpstr>
      <vt:lpstr>Exercise 1 – Determinant</vt:lpstr>
      <vt:lpstr>Eigenvector and Eigenvalue</vt:lpstr>
      <vt:lpstr>Eigenspace and Eigenspectrum</vt:lpstr>
      <vt:lpstr>Eigenvector and Eigenvalue</vt:lpstr>
      <vt:lpstr>Eigenvector and Eigenvalue</vt:lpstr>
      <vt:lpstr>Eigenvector and Eigenvalue</vt:lpstr>
      <vt:lpstr>Eigenvector and Eigenvalue</vt:lpstr>
      <vt:lpstr>Eigenvector and Eigenvalue</vt:lpstr>
      <vt:lpstr>Eigenvector and Eigenvalue</vt:lpstr>
      <vt:lpstr>Eigenvector and Eigenvalue</vt:lpstr>
      <vt:lpstr>Eigenvector and Eigenvalue</vt:lpstr>
      <vt:lpstr>Exercise 2</vt:lpstr>
      <vt:lpstr>PageRank (페이지랭크)</vt:lpstr>
      <vt:lpstr>PageRank</vt:lpstr>
      <vt:lpstr>PageRank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Eigen Decomposition</vt:lpstr>
      <vt:lpstr>Exercise 3</vt:lpstr>
      <vt:lpstr>BongGyun Kim  Office hour: Mon. 2pm ~ 6pm @ room 231, building W19  Phone: 042-629-6636 Mobile: 010-6799-6636 bonggyun.kim@endicott.ac.kr</vt:lpstr>
      <vt:lpstr>End of Week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Logical Thinking  and Basic Mathematics</dc:title>
  <dc:creator>USER</dc:creator>
  <cp:lastModifiedBy>KimBong</cp:lastModifiedBy>
  <cp:revision>231</cp:revision>
  <dcterms:modified xsi:type="dcterms:W3CDTF">2023-04-16T15:11:20Z</dcterms:modified>
</cp:coreProperties>
</file>